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em BALYEMEZ" initials="KB" lastIdx="1" clrIdx="0">
    <p:extLst>
      <p:ext uri="{19B8F6BF-5375-455C-9EA6-DF929625EA0E}">
        <p15:presenceInfo xmlns:p15="http://schemas.microsoft.com/office/powerpoint/2012/main" userId="e4360b1165d661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5T00:42:37.320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0C06-590B-4DC9-8879-EA6E7AAB0FA4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D5A7-E96B-49C2-A96F-538ED11F62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90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0C06-590B-4DC9-8879-EA6E7AAB0FA4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D5A7-E96B-49C2-A96F-538ED11F62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36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0C06-590B-4DC9-8879-EA6E7AAB0FA4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D5A7-E96B-49C2-A96F-538ED11F62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473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0C06-590B-4DC9-8879-EA6E7AAB0FA4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D5A7-E96B-49C2-A96F-538ED11F62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08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0C06-590B-4DC9-8879-EA6E7AAB0FA4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D5A7-E96B-49C2-A96F-538ED11F62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03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0C06-590B-4DC9-8879-EA6E7AAB0FA4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D5A7-E96B-49C2-A96F-538ED11F62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884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0C06-590B-4DC9-8879-EA6E7AAB0FA4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D5A7-E96B-49C2-A96F-538ED11F62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567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0C06-590B-4DC9-8879-EA6E7AAB0FA4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D5A7-E96B-49C2-A96F-538ED11F62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92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0C06-590B-4DC9-8879-EA6E7AAB0FA4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D5A7-E96B-49C2-A96F-538ED11F62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629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0C06-590B-4DC9-8879-EA6E7AAB0FA4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D5A7-E96B-49C2-A96F-538ED11F62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601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0C06-590B-4DC9-8879-EA6E7AAB0FA4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7D5A7-E96B-49C2-A96F-538ED11F62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29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C0C06-590B-4DC9-8879-EA6E7AAB0FA4}" type="datetimeFigureOut">
              <a:rPr lang="tr-TR" smtClean="0"/>
              <a:t>15.01.2021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D5A7-E96B-49C2-A96F-538ED11F62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0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26.xml"/><Relationship Id="rId18" Type="http://schemas.openxmlformats.org/officeDocument/2006/relationships/slide" Target="slide16.xml"/><Relationship Id="rId3" Type="http://schemas.openxmlformats.org/officeDocument/2006/relationships/image" Target="../media/image2.png"/><Relationship Id="rId21" Type="http://schemas.openxmlformats.org/officeDocument/2006/relationships/slide" Target="slide10.xml"/><Relationship Id="rId7" Type="http://schemas.openxmlformats.org/officeDocument/2006/relationships/slide" Target="slide38.xml"/><Relationship Id="rId12" Type="http://schemas.openxmlformats.org/officeDocument/2006/relationships/slide" Target="slide28.xml"/><Relationship Id="rId17" Type="http://schemas.openxmlformats.org/officeDocument/2006/relationships/slide" Target="slide18.xml"/><Relationship Id="rId25" Type="http://schemas.openxmlformats.org/officeDocument/2006/relationships/slide" Target="slide2.xml"/><Relationship Id="rId2" Type="http://schemas.openxmlformats.org/officeDocument/2006/relationships/image" Target="../media/image1.jpeg"/><Relationship Id="rId16" Type="http://schemas.openxmlformats.org/officeDocument/2006/relationships/slide" Target="slide20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30.xml"/><Relationship Id="rId24" Type="http://schemas.openxmlformats.org/officeDocument/2006/relationships/slide" Target="slide4.xml"/><Relationship Id="rId5" Type="http://schemas.openxmlformats.org/officeDocument/2006/relationships/slide" Target="slide3.xml"/><Relationship Id="rId15" Type="http://schemas.openxmlformats.org/officeDocument/2006/relationships/slide" Target="slide22.xml"/><Relationship Id="rId23" Type="http://schemas.openxmlformats.org/officeDocument/2006/relationships/slide" Target="slide6.xml"/><Relationship Id="rId10" Type="http://schemas.openxmlformats.org/officeDocument/2006/relationships/slide" Target="slide32.xml"/><Relationship Id="rId19" Type="http://schemas.openxmlformats.org/officeDocument/2006/relationships/slide" Target="slide14.xml"/><Relationship Id="rId4" Type="http://schemas.openxmlformats.org/officeDocument/2006/relationships/image" Target="../media/image3.png"/><Relationship Id="rId9" Type="http://schemas.openxmlformats.org/officeDocument/2006/relationships/slide" Target="slide34.xml"/><Relationship Id="rId14" Type="http://schemas.openxmlformats.org/officeDocument/2006/relationships/slide" Target="slide24.xml"/><Relationship Id="rId22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9" y="-687974"/>
            <a:ext cx="5660364" cy="895802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36" y="197446"/>
            <a:ext cx="6331790" cy="1714501"/>
          </a:xfrm>
          <a:prstGeom prst="rect">
            <a:avLst/>
          </a:prstGeom>
        </p:spPr>
      </p:pic>
      <p:sp>
        <p:nvSpPr>
          <p:cNvPr id="16" name="5 column 1"/>
          <p:cNvSpPr/>
          <p:nvPr/>
        </p:nvSpPr>
        <p:spPr>
          <a:xfrm>
            <a:off x="2056873" y="5106055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4 column 1"/>
          <p:cNvSpPr/>
          <p:nvPr/>
        </p:nvSpPr>
        <p:spPr>
          <a:xfrm>
            <a:off x="2056873" y="4253843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3 column 1"/>
          <p:cNvSpPr/>
          <p:nvPr/>
        </p:nvSpPr>
        <p:spPr>
          <a:xfrm>
            <a:off x="2056873" y="3401631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2 column 1"/>
          <p:cNvSpPr/>
          <p:nvPr/>
        </p:nvSpPr>
        <p:spPr>
          <a:xfrm>
            <a:off x="2056873" y="2549419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1 column 1">
            <a:hlinkClick r:id="rId5" action="ppaction://hlinksldjump"/>
          </p:cNvPr>
          <p:cNvSpPr/>
          <p:nvPr/>
        </p:nvSpPr>
        <p:spPr>
          <a:xfrm>
            <a:off x="2060655" y="1687130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5 column 3"/>
          <p:cNvSpPr/>
          <p:nvPr/>
        </p:nvSpPr>
        <p:spPr>
          <a:xfrm>
            <a:off x="4450437" y="5106055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4 column 3"/>
          <p:cNvSpPr/>
          <p:nvPr/>
        </p:nvSpPr>
        <p:spPr>
          <a:xfrm>
            <a:off x="4450437" y="4253843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3 column 3"/>
          <p:cNvSpPr/>
          <p:nvPr/>
        </p:nvSpPr>
        <p:spPr>
          <a:xfrm>
            <a:off x="4450437" y="3401631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2 column 3"/>
          <p:cNvSpPr/>
          <p:nvPr/>
        </p:nvSpPr>
        <p:spPr>
          <a:xfrm>
            <a:off x="4450437" y="2549419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1 column 3"/>
          <p:cNvSpPr/>
          <p:nvPr/>
        </p:nvSpPr>
        <p:spPr>
          <a:xfrm>
            <a:off x="4450437" y="1697207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5 column 4"/>
          <p:cNvSpPr/>
          <p:nvPr/>
        </p:nvSpPr>
        <p:spPr>
          <a:xfrm>
            <a:off x="5647219" y="5106055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4 column 4"/>
          <p:cNvSpPr/>
          <p:nvPr/>
        </p:nvSpPr>
        <p:spPr>
          <a:xfrm>
            <a:off x="5647219" y="4253843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3 column 4"/>
          <p:cNvSpPr/>
          <p:nvPr/>
        </p:nvSpPr>
        <p:spPr>
          <a:xfrm>
            <a:off x="5647219" y="3401631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2 column 4"/>
          <p:cNvSpPr/>
          <p:nvPr/>
        </p:nvSpPr>
        <p:spPr>
          <a:xfrm>
            <a:off x="5647219" y="2549419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1 column 4"/>
          <p:cNvSpPr/>
          <p:nvPr/>
        </p:nvSpPr>
        <p:spPr>
          <a:xfrm>
            <a:off x="5647219" y="1697207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4 column 2"/>
          <p:cNvSpPr/>
          <p:nvPr/>
        </p:nvSpPr>
        <p:spPr>
          <a:xfrm>
            <a:off x="3255924" y="4253843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3 column 2"/>
          <p:cNvSpPr/>
          <p:nvPr/>
        </p:nvSpPr>
        <p:spPr>
          <a:xfrm>
            <a:off x="3255924" y="3401631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5 column 2"/>
          <p:cNvSpPr/>
          <p:nvPr/>
        </p:nvSpPr>
        <p:spPr>
          <a:xfrm>
            <a:off x="3255924" y="5106055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2 column 2"/>
          <p:cNvSpPr/>
          <p:nvPr/>
        </p:nvSpPr>
        <p:spPr>
          <a:xfrm>
            <a:off x="3255924" y="2549419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1 column 2"/>
          <p:cNvSpPr/>
          <p:nvPr/>
        </p:nvSpPr>
        <p:spPr>
          <a:xfrm>
            <a:off x="3255924" y="1697207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Kategori 4ün 500tl lik paneli">
            <a:hlinkClick r:id="rId6" action="ppaction://hlinksldjump"/>
          </p:cNvPr>
          <p:cNvSpPr/>
          <p:nvPr/>
        </p:nvSpPr>
        <p:spPr>
          <a:xfrm>
            <a:off x="5647219" y="5106055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Kategori 4ün 400tl lik paneli">
            <a:hlinkClick r:id="rId7" action="ppaction://hlinksldjump"/>
          </p:cNvPr>
          <p:cNvSpPr/>
          <p:nvPr/>
        </p:nvSpPr>
        <p:spPr>
          <a:xfrm>
            <a:off x="5647219" y="4253843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Kategori 4ün 300tl lik paneli">
            <a:hlinkClick r:id="rId8" action="ppaction://hlinksldjump"/>
          </p:cNvPr>
          <p:cNvSpPr/>
          <p:nvPr/>
        </p:nvSpPr>
        <p:spPr>
          <a:xfrm>
            <a:off x="5647219" y="3401631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Kategori 4ün 200tl lik paneli">
            <a:hlinkClick r:id="rId9" action="ppaction://hlinksldjump"/>
          </p:cNvPr>
          <p:cNvSpPr/>
          <p:nvPr/>
        </p:nvSpPr>
        <p:spPr>
          <a:xfrm>
            <a:off x="5647219" y="2549419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Kategori 4ün 100tl lik paneli">
            <a:hlinkClick r:id="rId10" action="ppaction://hlinksldjump"/>
          </p:cNvPr>
          <p:cNvSpPr/>
          <p:nvPr/>
        </p:nvSpPr>
        <p:spPr>
          <a:xfrm>
            <a:off x="5647219" y="1697207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Kategori 3ün 500tl lik paneli">
            <a:hlinkClick r:id="rId11" action="ppaction://hlinksldjump"/>
          </p:cNvPr>
          <p:cNvSpPr/>
          <p:nvPr/>
        </p:nvSpPr>
        <p:spPr>
          <a:xfrm>
            <a:off x="4450437" y="5106055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Kategori 3ün 400tl lik paneli">
            <a:hlinkClick r:id="rId12" action="ppaction://hlinksldjump"/>
          </p:cNvPr>
          <p:cNvSpPr/>
          <p:nvPr/>
        </p:nvSpPr>
        <p:spPr>
          <a:xfrm>
            <a:off x="4450437" y="4253843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Kategori 3ün 300tl lik paneli">
            <a:hlinkClick r:id="rId13" action="ppaction://hlinksldjump"/>
          </p:cNvPr>
          <p:cNvSpPr/>
          <p:nvPr/>
        </p:nvSpPr>
        <p:spPr>
          <a:xfrm>
            <a:off x="4450437" y="3401631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Kategori 3ün 200tl lik paneli">
            <a:hlinkClick r:id="rId14" action="ppaction://hlinksldjump"/>
          </p:cNvPr>
          <p:cNvSpPr/>
          <p:nvPr/>
        </p:nvSpPr>
        <p:spPr>
          <a:xfrm>
            <a:off x="4450437" y="2549419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Kategori 3ün 100tl lik paneli">
            <a:hlinkClick r:id="rId15" action="ppaction://hlinksldjump"/>
          </p:cNvPr>
          <p:cNvSpPr/>
          <p:nvPr/>
        </p:nvSpPr>
        <p:spPr>
          <a:xfrm>
            <a:off x="4450437" y="1697207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Kategori 2nin 500tl lik paneli">
            <a:hlinkClick r:id="rId16" action="ppaction://hlinksldjump"/>
          </p:cNvPr>
          <p:cNvSpPr/>
          <p:nvPr/>
        </p:nvSpPr>
        <p:spPr>
          <a:xfrm>
            <a:off x="3255924" y="5106055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Kategori 2nin 400tl lik paneli">
            <a:hlinkClick r:id="rId17" action="ppaction://hlinksldjump"/>
          </p:cNvPr>
          <p:cNvSpPr/>
          <p:nvPr/>
        </p:nvSpPr>
        <p:spPr>
          <a:xfrm>
            <a:off x="3255924" y="4253843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Kategori 2nin 300tl lik paneli">
            <a:hlinkClick r:id="rId18" action="ppaction://hlinksldjump"/>
          </p:cNvPr>
          <p:cNvSpPr/>
          <p:nvPr/>
        </p:nvSpPr>
        <p:spPr>
          <a:xfrm>
            <a:off x="3255924" y="3401631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Kategori 2nin 200tl lik paneli">
            <a:hlinkClick r:id="rId19" action="ppaction://hlinksldjump"/>
          </p:cNvPr>
          <p:cNvSpPr/>
          <p:nvPr/>
        </p:nvSpPr>
        <p:spPr>
          <a:xfrm>
            <a:off x="3255924" y="2549419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Kategori 2nin 100tl lik paneli">
            <a:hlinkClick r:id="rId20" action="ppaction://hlinksldjump"/>
          </p:cNvPr>
          <p:cNvSpPr/>
          <p:nvPr/>
        </p:nvSpPr>
        <p:spPr>
          <a:xfrm>
            <a:off x="3255924" y="1697207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Kategori 1in 500tl lik paneli">
            <a:hlinkClick r:id="rId21" action="ppaction://hlinksldjump"/>
          </p:cNvPr>
          <p:cNvSpPr/>
          <p:nvPr/>
        </p:nvSpPr>
        <p:spPr>
          <a:xfrm>
            <a:off x="2056873" y="5106055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Kategori 1in 400tl lik paneli">
            <a:hlinkClick r:id="rId22" action="ppaction://hlinksldjump"/>
          </p:cNvPr>
          <p:cNvSpPr/>
          <p:nvPr/>
        </p:nvSpPr>
        <p:spPr>
          <a:xfrm>
            <a:off x="2056873" y="4253843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Kategori 1in 300tl lik paneli">
            <a:hlinkClick r:id="rId23" action="ppaction://hlinksldjump"/>
          </p:cNvPr>
          <p:cNvSpPr/>
          <p:nvPr/>
        </p:nvSpPr>
        <p:spPr>
          <a:xfrm>
            <a:off x="2056873" y="3401631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Kategori 1in 200tl lik paneli">
            <a:hlinkClick r:id="rId24" action="ppaction://hlinksldjump"/>
          </p:cNvPr>
          <p:cNvSpPr/>
          <p:nvPr/>
        </p:nvSpPr>
        <p:spPr>
          <a:xfrm>
            <a:off x="2056873" y="2549419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Kategori 1in 100tl lik paneli">
            <a:hlinkClick r:id="rId25" action="ppaction://hlinksldjump"/>
          </p:cNvPr>
          <p:cNvSpPr/>
          <p:nvPr/>
        </p:nvSpPr>
        <p:spPr>
          <a:xfrm>
            <a:off x="2060655" y="1697207"/>
            <a:ext cx="1156225" cy="807342"/>
          </a:xfrm>
          <a:prstGeom prst="rect">
            <a:avLst/>
          </a:prstGeom>
          <a:solidFill>
            <a:srgbClr val="4F81BD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Kategori 4"/>
          <p:cNvSpPr/>
          <p:nvPr/>
        </p:nvSpPr>
        <p:spPr>
          <a:xfrm>
            <a:off x="5647219" y="706567"/>
            <a:ext cx="1156225" cy="700644"/>
          </a:xfrm>
          <a:prstGeom prst="rect">
            <a:avLst/>
          </a:prstGeom>
          <a:gradFill>
            <a:gsLst>
              <a:gs pos="0">
                <a:srgbClr val="4F81BD">
                  <a:lumMod val="75000"/>
                </a:srgbClr>
              </a:gs>
              <a:gs pos="25000">
                <a:srgbClr val="4F81BD">
                  <a:lumMod val="75000"/>
                </a:srgbClr>
              </a:gs>
              <a:gs pos="100000">
                <a:srgbClr val="1F497D">
                  <a:lumMod val="64000"/>
                  <a:lumOff val="3600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Basketbol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Kategori 3"/>
          <p:cNvSpPr/>
          <p:nvPr/>
        </p:nvSpPr>
        <p:spPr>
          <a:xfrm>
            <a:off x="4449724" y="706567"/>
            <a:ext cx="1156225" cy="700644"/>
          </a:xfrm>
          <a:prstGeom prst="rect">
            <a:avLst/>
          </a:prstGeom>
          <a:gradFill>
            <a:gsLst>
              <a:gs pos="0">
                <a:srgbClr val="4F81BD">
                  <a:lumMod val="75000"/>
                </a:srgbClr>
              </a:gs>
              <a:gs pos="25000">
                <a:srgbClr val="4F81BD">
                  <a:lumMod val="75000"/>
                </a:srgbClr>
              </a:gs>
              <a:gs pos="100000">
                <a:srgbClr val="1F497D">
                  <a:lumMod val="64000"/>
                  <a:lumOff val="3600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Atletizm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8" name="Kategori 2"/>
          <p:cNvSpPr/>
          <p:nvPr/>
        </p:nvSpPr>
        <p:spPr>
          <a:xfrm>
            <a:off x="3252229" y="706567"/>
            <a:ext cx="1156225" cy="700644"/>
          </a:xfrm>
          <a:prstGeom prst="rect">
            <a:avLst/>
          </a:prstGeom>
          <a:gradFill>
            <a:gsLst>
              <a:gs pos="0">
                <a:srgbClr val="4F81BD">
                  <a:lumMod val="75000"/>
                </a:srgbClr>
              </a:gs>
              <a:gs pos="25000">
                <a:srgbClr val="4F81BD">
                  <a:lumMod val="75000"/>
                </a:srgbClr>
              </a:gs>
              <a:gs pos="100000">
                <a:srgbClr val="1F497D">
                  <a:lumMod val="64000"/>
                  <a:lumOff val="3600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Hentbol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9" name="Kategori 1"/>
          <p:cNvSpPr/>
          <p:nvPr/>
        </p:nvSpPr>
        <p:spPr>
          <a:xfrm>
            <a:off x="2054734" y="706567"/>
            <a:ext cx="1156225" cy="700644"/>
          </a:xfrm>
          <a:prstGeom prst="rect">
            <a:avLst/>
          </a:prstGeom>
          <a:gradFill>
            <a:gsLst>
              <a:gs pos="0">
                <a:srgbClr val="4F81BD">
                  <a:lumMod val="75000"/>
                </a:srgbClr>
              </a:gs>
              <a:gs pos="25000">
                <a:srgbClr val="4F81BD">
                  <a:lumMod val="75000"/>
                </a:srgbClr>
              </a:gs>
              <a:gs pos="100000">
                <a:srgbClr val="1F497D">
                  <a:lumMod val="64000"/>
                  <a:lumOff val="36000"/>
                </a:srgbClr>
              </a:gs>
            </a:gsLst>
            <a:lin ang="5400000" scaled="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0" dirty="0">
                <a:solidFill>
                  <a:prstClr val="white"/>
                </a:solidFill>
                <a:latin typeface="Calibri"/>
              </a:rPr>
              <a:t>Spor Tarihi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61" name="Yuvarlatılmış Dikdörtgen 60">
            <a:hlinkClick r:id="" action="ppaction://hlinkshowjump?jump=endshow"/>
          </p:cNvPr>
          <p:cNvSpPr/>
          <p:nvPr/>
        </p:nvSpPr>
        <p:spPr>
          <a:xfrm>
            <a:off x="8080344" y="6167887"/>
            <a:ext cx="767359" cy="388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Çıkış</a:t>
            </a:r>
          </a:p>
        </p:txBody>
      </p:sp>
      <p:sp>
        <p:nvSpPr>
          <p:cNvPr id="62" name="Yuvarlatılmış Dikdörtgen 61"/>
          <p:cNvSpPr/>
          <p:nvPr/>
        </p:nvSpPr>
        <p:spPr>
          <a:xfrm>
            <a:off x="2054734" y="6063018"/>
            <a:ext cx="4748710" cy="556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Düzenleyen: Fatma GÜMÜŞ www.bedenegitimi.gen.tr</a:t>
            </a:r>
          </a:p>
        </p:txBody>
      </p:sp>
    </p:spTree>
    <p:extLst>
      <p:ext uri="{BB962C8B-B14F-4D97-AF65-F5344CB8AC3E}">
        <p14:creationId xmlns:p14="http://schemas.microsoft.com/office/powerpoint/2010/main" val="23872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2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32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33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44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45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6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9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9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0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0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4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4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5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5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6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6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7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7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18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18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200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20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21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21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22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22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animClr clrSpc="rgb" dir="cw">
                                      <p:cBhvr>
                                        <p:cTn id="23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76092"/>
                                      </p:to>
                                    </p:animClr>
                                    <p:set>
                                      <p:cBhvr>
                                        <p:cTn id="23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5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170886" y="2753724"/>
            <a:ext cx="5241296" cy="64633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44546A">
                    <a:lumMod val="50000"/>
                  </a:srgbClr>
                </a:solidFill>
              </a:rPr>
              <a:t>1936 yılında Berlin Olimpiyatlarında Güreş </a:t>
            </a:r>
          </a:p>
          <a:p>
            <a:pPr algn="ctr"/>
            <a:r>
              <a:rPr lang="tr-TR" b="1" dirty="0">
                <a:solidFill>
                  <a:srgbClr val="44546A">
                    <a:lumMod val="50000"/>
                  </a:srgbClr>
                </a:solidFill>
              </a:rPr>
              <a:t>dalında ilk altın madalya alan sporcumuz?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82707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4" y="2767543"/>
            <a:ext cx="4966131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Yaşar ERKAN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12642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170886" y="2753724"/>
            <a:ext cx="5172023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44546A">
                    <a:lumMod val="50000"/>
                  </a:srgbClr>
                </a:solidFill>
              </a:rPr>
              <a:t>Hentbol oyun alanında kaç sporcu </a:t>
            </a:r>
          </a:p>
          <a:p>
            <a:pPr algn="ctr"/>
            <a:r>
              <a:rPr lang="tr-TR" sz="2000" b="1" dirty="0">
                <a:solidFill>
                  <a:srgbClr val="44546A">
                    <a:lumMod val="50000"/>
                  </a:srgbClr>
                </a:solidFill>
              </a:rPr>
              <a:t>bulunur?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23086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5" y="2767543"/>
            <a:ext cx="5049259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7 sporcu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33035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170886" y="2753724"/>
            <a:ext cx="5199732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44546A">
                    <a:lumMod val="50000"/>
                  </a:srgbClr>
                </a:solidFill>
              </a:rPr>
              <a:t>Hentbol sahasının uzunluğu ve genişliği</a:t>
            </a:r>
          </a:p>
          <a:p>
            <a:pPr algn="ctr"/>
            <a:r>
              <a:rPr lang="tr-TR" sz="2000" b="1" dirty="0">
                <a:solidFill>
                  <a:srgbClr val="44546A">
                    <a:lumMod val="50000"/>
                  </a:srgbClr>
                </a:solidFill>
              </a:rPr>
              <a:t> kaç metredir?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14523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5" y="2767543"/>
            <a:ext cx="5021550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40m*20m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161596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139641" y="2767543"/>
            <a:ext cx="5206549" cy="43088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rgbClr val="44546A">
                    <a:lumMod val="50000"/>
                  </a:srgbClr>
                </a:solidFill>
              </a:rPr>
              <a:t>Hentbolda kaç oyuncu değişikliği yapılır?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19512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5" y="2767543"/>
            <a:ext cx="5035404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Sınırsız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27975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170886" y="2753724"/>
            <a:ext cx="5179046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rgbClr val="44546A">
                    <a:lumMod val="50000"/>
                  </a:srgbClr>
                </a:solidFill>
              </a:rPr>
              <a:t>Hentbolda arttırmalı ceza ne ile başlar?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30779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5" y="2767543"/>
            <a:ext cx="5035404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Sözlü Uyarı 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59542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967345" y="2753724"/>
            <a:ext cx="5500255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tx2">
                    <a:lumMod val="50000"/>
                  </a:schemeClr>
                </a:solidFill>
              </a:rPr>
              <a:t>Osmanlı devletin de Beden Eğitimi ve Spor</a:t>
            </a:r>
          </a:p>
          <a:p>
            <a:pPr algn="ctr"/>
            <a:r>
              <a:rPr lang="tr-TR" sz="2000" b="1" dirty="0">
                <a:solidFill>
                  <a:schemeClr val="tx2">
                    <a:lumMod val="50000"/>
                  </a:schemeClr>
                </a:solidFill>
              </a:rPr>
              <a:t> hangi kurumlarda yapılmıştır?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37504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083387" y="2829098"/>
            <a:ext cx="5389745" cy="43088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200" b="1" dirty="0">
                <a:solidFill>
                  <a:srgbClr val="44546A">
                    <a:lumMod val="50000"/>
                  </a:srgbClr>
                </a:solidFill>
              </a:rPr>
              <a:t>Hentbol saha çizgilerinin kalınlığı kaç cm </a:t>
            </a:r>
            <a:r>
              <a:rPr lang="tr-TR" sz="2200" b="1" dirty="0" err="1">
                <a:solidFill>
                  <a:srgbClr val="44546A">
                    <a:lumMod val="50000"/>
                  </a:srgbClr>
                </a:solidFill>
              </a:rPr>
              <a:t>dir</a:t>
            </a:r>
            <a:r>
              <a:rPr lang="tr-TR" sz="2200" b="1" dirty="0">
                <a:solidFill>
                  <a:srgbClr val="44546A">
                    <a:lumMod val="50000"/>
                  </a:srgbClr>
                </a:solidFill>
              </a:rPr>
              <a:t>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419021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5" y="2767543"/>
            <a:ext cx="5063113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5 cm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38922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666456" y="2685538"/>
            <a:ext cx="5811085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44546A">
                    <a:lumMod val="50000"/>
                  </a:srgbClr>
                </a:solidFill>
              </a:rPr>
              <a:t>Türkiye'de bilinen ilk atletizm müsabakası</a:t>
            </a:r>
          </a:p>
          <a:p>
            <a:pPr algn="ctr"/>
            <a:r>
              <a:rPr lang="tr-TR" sz="2000" b="1" dirty="0">
                <a:solidFill>
                  <a:srgbClr val="44546A">
                    <a:lumMod val="50000"/>
                  </a:srgbClr>
                </a:solidFill>
              </a:rPr>
              <a:t>Hangi tarihte yapılmıştır?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178644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5" y="2767543"/>
            <a:ext cx="5049259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5 Eylül 1924 te Eskişehir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324956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44246" y="2629043"/>
            <a:ext cx="4797339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rgbClr val="44546A">
                    <a:lumMod val="50000"/>
                  </a:srgbClr>
                </a:solidFill>
              </a:rPr>
              <a:t>Türkiye’ deki ilk atletizm kulübünün </a:t>
            </a:r>
          </a:p>
          <a:p>
            <a:pPr algn="ctr"/>
            <a:r>
              <a:rPr lang="tr-TR" sz="2400" b="1" dirty="0">
                <a:solidFill>
                  <a:srgbClr val="44546A">
                    <a:lumMod val="50000"/>
                  </a:srgbClr>
                </a:solidFill>
              </a:rPr>
              <a:t>İsmi nedir?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300863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5" y="2767543"/>
            <a:ext cx="5035404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1896 da Kurtuluş kulübü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76132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33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50" y="231885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256125" y="2601875"/>
            <a:ext cx="4910960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rgbClr val="44546A">
                    <a:lumMod val="50000"/>
                  </a:srgbClr>
                </a:solidFill>
              </a:rPr>
              <a:t>Ülkemizde atletizm faaliyetleri ilk kez</a:t>
            </a:r>
          </a:p>
          <a:p>
            <a:pPr algn="ctr"/>
            <a:r>
              <a:rPr lang="tr-TR" sz="2400" b="1" dirty="0">
                <a:solidFill>
                  <a:srgbClr val="44546A">
                    <a:lumMod val="50000"/>
                  </a:srgbClr>
                </a:solidFill>
              </a:rPr>
              <a:t>hangi tarihte başlamıştır?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248482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4" y="2767543"/>
            <a:ext cx="5118531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1870’te Galatasaray Lisesi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10217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981200" y="2753724"/>
            <a:ext cx="5612517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Atletizm kaç ana disipline ayrılır?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136044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5" y="2767543"/>
            <a:ext cx="5090822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Koşular, Atmalar, Atlamalar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193884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5" y="2767543"/>
            <a:ext cx="5076968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Tekkelerde 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17391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170886" y="2753724"/>
            <a:ext cx="5199732" cy="52322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44546A">
                    <a:lumMod val="50000"/>
                  </a:srgbClr>
                </a:solidFill>
              </a:rPr>
              <a:t>Pentatlon kaç branşlı yarışmadır?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218313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083387" y="2660348"/>
            <a:ext cx="5372583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44546A">
                    <a:lumMod val="50000"/>
                  </a:srgbClr>
                </a:solidFill>
              </a:rPr>
              <a:t>5 branş: 100m engelli,200m,gülleatma,</a:t>
            </a:r>
          </a:p>
          <a:p>
            <a:pPr algn="ctr"/>
            <a:r>
              <a:rPr lang="tr-TR" sz="2400" b="1" dirty="0">
                <a:solidFill>
                  <a:srgbClr val="44546A">
                    <a:lumMod val="50000"/>
                  </a:srgbClr>
                </a:solidFill>
              </a:rPr>
              <a:t>Yüksek ve uzun atlama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39792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087631" y="2629043"/>
            <a:ext cx="5310569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>
                <a:solidFill>
                  <a:srgbClr val="44546A">
                    <a:lumMod val="50000"/>
                  </a:srgbClr>
                </a:solidFill>
              </a:rPr>
              <a:t>Basketbolda bir takımda saha içinde kaç sporcu bulunur?</a:t>
            </a:r>
            <a:endParaRPr lang="tr-TR" sz="2400" b="1" dirty="0">
              <a:solidFill>
                <a:srgbClr val="44546A">
                  <a:lumMod val="50000"/>
                </a:srgbClr>
              </a:solidFill>
            </a:endParaRP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6730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5" y="2767543"/>
            <a:ext cx="5063113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5 sporcu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17534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824810" y="2753724"/>
            <a:ext cx="6275648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44546A">
                    <a:lumMod val="50000"/>
                  </a:srgbClr>
                </a:solidFill>
              </a:rPr>
              <a:t>Basketbolda oyunu başlatan atışın adı nedir?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27006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5" y="2767543"/>
            <a:ext cx="5035404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Hava atışı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197570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855885" y="2813709"/>
            <a:ext cx="5934290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44546A">
                    <a:lumMod val="50000"/>
                  </a:srgbClr>
                </a:solidFill>
              </a:rPr>
              <a:t>Basketbolda bir maç kaç periyottan oluşur?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72819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5" y="2767543"/>
            <a:ext cx="5035404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4 periyot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5838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094559" y="2629043"/>
            <a:ext cx="5296714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44546A">
                    <a:lumMod val="50000"/>
                  </a:srgbClr>
                </a:solidFill>
              </a:rPr>
              <a:t>Basketbolda bir takımın hücum süresi </a:t>
            </a:r>
          </a:p>
          <a:p>
            <a:pPr algn="ctr"/>
            <a:r>
              <a:rPr lang="tr-TR" sz="2400" b="1" dirty="0">
                <a:solidFill>
                  <a:srgbClr val="44546A">
                    <a:lumMod val="50000"/>
                  </a:srgbClr>
                </a:solidFill>
              </a:rPr>
              <a:t>kaç saniyedir?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5242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4" y="2767543"/>
            <a:ext cx="5063113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24 saniye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6035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170886" y="2753724"/>
            <a:ext cx="5410584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İlk spor kulübümüzün adı nedir? 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15401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078518" y="2629043"/>
            <a:ext cx="5328795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44546A">
                    <a:lumMod val="50000"/>
                  </a:srgbClr>
                </a:solidFill>
              </a:rPr>
              <a:t>Basketbol Türkiye’de ilk defa kimler </a:t>
            </a:r>
          </a:p>
          <a:p>
            <a:pPr algn="ctr"/>
            <a:r>
              <a:rPr lang="tr-TR" sz="2400" b="1" dirty="0">
                <a:solidFill>
                  <a:srgbClr val="44546A">
                    <a:lumMod val="50000"/>
                  </a:srgbClr>
                </a:solidFill>
              </a:rPr>
              <a:t>tarafından oynanmıştır?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22786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083387" y="2629043"/>
            <a:ext cx="5411922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44546A">
                    <a:lumMod val="50000"/>
                  </a:srgbClr>
                </a:solidFill>
              </a:rPr>
              <a:t>1904’te Amerikan Robert Koleji</a:t>
            </a:r>
          </a:p>
          <a:p>
            <a:r>
              <a:rPr lang="tr-TR" sz="2400" b="1" dirty="0">
                <a:solidFill>
                  <a:srgbClr val="44546A">
                    <a:lumMod val="50000"/>
                  </a:srgbClr>
                </a:solidFill>
              </a:rPr>
              <a:t>öğrencileri tarafından oynanmıştır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292625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5" y="2767543"/>
            <a:ext cx="5118531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Siyah Çoraplılar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87639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170886" y="2753724"/>
            <a:ext cx="5296714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rgbClr val="44546A">
                    <a:lumMod val="50000"/>
                  </a:srgbClr>
                </a:solidFill>
              </a:rPr>
              <a:t>Türkiye İdman Cemiyeti hangi tarihte</a:t>
            </a:r>
          </a:p>
          <a:p>
            <a:pPr algn="ctr"/>
            <a:r>
              <a:rPr lang="tr-TR" sz="2200" b="1" dirty="0">
                <a:solidFill>
                  <a:srgbClr val="44546A">
                    <a:lumMod val="50000"/>
                  </a:srgbClr>
                </a:solidFill>
              </a:rPr>
              <a:t> kurulmuştur?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25754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5" y="2767543"/>
            <a:ext cx="5118531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1922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120148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083388" y="2753724"/>
            <a:ext cx="5425776" cy="769441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solidFill>
                  <a:srgbClr val="44546A">
                    <a:lumMod val="50000"/>
                  </a:srgbClr>
                </a:solidFill>
              </a:rPr>
              <a:t>Bugün ki polo sporun atası olarak bilinen </a:t>
            </a:r>
          </a:p>
          <a:p>
            <a:pPr algn="ctr"/>
            <a:r>
              <a:rPr lang="tr-TR" sz="2200" b="1" dirty="0">
                <a:solidFill>
                  <a:srgbClr val="44546A">
                    <a:lumMod val="50000"/>
                  </a:srgbClr>
                </a:solidFill>
              </a:rPr>
              <a:t>Türk sporunun adı nedir?</a:t>
            </a:r>
          </a:p>
        </p:txBody>
      </p:sp>
      <p:pic>
        <p:nvPicPr>
          <p:cNvPr id="8" name="Resim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9" name="Metin kutusu 8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  <p:pic>
        <p:nvPicPr>
          <p:cNvPr id="10" name="Resim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551" y="3766696"/>
            <a:ext cx="2234357" cy="696028"/>
          </a:xfrm>
          <a:prstGeom prst="rect">
            <a:avLst/>
          </a:prstGeom>
        </p:spPr>
      </p:pic>
      <p:sp>
        <p:nvSpPr>
          <p:cNvPr id="11" name="Metin kutusu 10">
            <a:hlinkClick r:id="rId6" action="ppaction://hlinksldjump"/>
          </p:cNvPr>
          <p:cNvSpPr txBox="1"/>
          <p:nvPr/>
        </p:nvSpPr>
        <p:spPr>
          <a:xfrm>
            <a:off x="6217963" y="3922772"/>
            <a:ext cx="76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Cevap</a:t>
            </a:r>
          </a:p>
        </p:txBody>
      </p:sp>
    </p:spTree>
    <p:extLst>
      <p:ext uri="{BB962C8B-B14F-4D97-AF65-F5344CB8AC3E}">
        <p14:creationId xmlns:p14="http://schemas.microsoft.com/office/powerpoint/2010/main" val="10466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61" y="2346026"/>
            <a:ext cx="6887910" cy="1397033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307504" y="2767543"/>
            <a:ext cx="4966131" cy="553998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Çöğen (</a:t>
            </a:r>
            <a:r>
              <a:rPr lang="tr-TR" sz="3000" b="1" dirty="0" err="1">
                <a:solidFill>
                  <a:srgbClr val="44546A">
                    <a:lumMod val="50000"/>
                  </a:srgbClr>
                </a:solidFill>
              </a:rPr>
              <a:t>Çevgan</a:t>
            </a:r>
            <a:r>
              <a:rPr lang="tr-TR" sz="3000" b="1" dirty="0">
                <a:solidFill>
                  <a:srgbClr val="44546A">
                    <a:lumMod val="50000"/>
                  </a:srgbClr>
                </a:solidFill>
              </a:rPr>
              <a:t>)</a:t>
            </a:r>
          </a:p>
        </p:txBody>
      </p:sp>
      <p:pic>
        <p:nvPicPr>
          <p:cNvPr id="12" name="Resim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10" y="3766696"/>
            <a:ext cx="2234357" cy="696028"/>
          </a:xfrm>
          <a:prstGeom prst="rect">
            <a:avLst/>
          </a:prstGeom>
        </p:spPr>
      </p:pic>
      <p:sp>
        <p:nvSpPr>
          <p:cNvPr id="13" name="Metin kutusu 12">
            <a:hlinkClick r:id="rId4" action="ppaction://hlinksldjump"/>
          </p:cNvPr>
          <p:cNvSpPr txBox="1"/>
          <p:nvPr/>
        </p:nvSpPr>
        <p:spPr>
          <a:xfrm>
            <a:off x="2083387" y="3930044"/>
            <a:ext cx="1717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Anasayfaya</a:t>
            </a:r>
            <a:r>
              <a:rPr lang="tr-TR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Dön</a:t>
            </a:r>
          </a:p>
        </p:txBody>
      </p:sp>
    </p:spTree>
    <p:extLst>
      <p:ext uri="{BB962C8B-B14F-4D97-AF65-F5344CB8AC3E}">
        <p14:creationId xmlns:p14="http://schemas.microsoft.com/office/powerpoint/2010/main" val="40416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387</Words>
  <Application>Microsoft Office PowerPoint</Application>
  <PresentationFormat>Ekran Gösterisi (4:3)</PresentationFormat>
  <Paragraphs>139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Yeni Slayt</dc:title>
  <dc:creator>yenislayt.com</dc:creator>
  <cp:lastModifiedBy>Kerem BALYEMEZ</cp:lastModifiedBy>
  <cp:revision>22</cp:revision>
  <dcterms:created xsi:type="dcterms:W3CDTF">2014-04-11T12:34:50Z</dcterms:created>
  <dcterms:modified xsi:type="dcterms:W3CDTF">2021-01-14T21:50:21Z</dcterms:modified>
</cp:coreProperties>
</file>